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3"/>
  </p:notesMasterIdLst>
  <p:sldIdLst>
    <p:sldId id="260" r:id="rId2"/>
    <p:sldId id="262" r:id="rId3"/>
    <p:sldId id="295" r:id="rId4"/>
    <p:sldId id="293" r:id="rId5"/>
    <p:sldId id="294" r:id="rId6"/>
    <p:sldId id="292" r:id="rId7"/>
    <p:sldId id="279" r:id="rId8"/>
    <p:sldId id="288" r:id="rId9"/>
    <p:sldId id="289" r:id="rId10"/>
    <p:sldId id="290" r:id="rId11"/>
    <p:sldId id="291" r:id="rId12"/>
  </p:sldIdLst>
  <p:sldSz cx="9144000" cy="5143500" type="screen16x9"/>
  <p:notesSz cx="6858000" cy="9144000"/>
  <p:embeddedFontLst>
    <p:embeddedFont>
      <p:font typeface="Barlow" panose="00000500000000000000" pitchFamily="2" charset="0"/>
      <p:regular r:id="rId14"/>
      <p:bold r:id="rId15"/>
      <p:italic r:id="rId16"/>
      <p:boldItalic r:id="rId17"/>
    </p:embeddedFont>
    <p:embeddedFont>
      <p:font typeface="Didact Gothic" panose="00000500000000000000" pitchFamily="2" charset="0"/>
      <p:regular r:id="rId18"/>
    </p:embeddedFont>
    <p:embeddedFont>
      <p:font typeface="Fira Sans Extra Condensed Medium" panose="020B0604020202020204" charset="0"/>
      <p:regular r:id="rId19"/>
      <p:bold r:id="rId20"/>
      <p:italic r:id="rId21"/>
      <p:boldItalic r:id="rId22"/>
    </p:embeddedFont>
    <p:embeddedFont>
      <p:font typeface="Inter" panose="020B0604020202020204" charset="0"/>
      <p:regular r:id="rId23"/>
      <p:bold r:id="rId24"/>
    </p:embeddedFont>
    <p:embeddedFont>
      <p:font typeface="Montserrat" panose="00000500000000000000" pitchFamily="2" charset="0"/>
      <p:regular r:id="rId25"/>
      <p:bold r:id="rId26"/>
      <p:italic r:id="rId27"/>
      <p:boldItalic r:id="rId28"/>
    </p:embeddedFont>
    <p:embeddedFont>
      <p:font typeface="Montserrat SemiBold" panose="000007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3FF"/>
    <a:srgbClr val="0033CC"/>
    <a:srgbClr val="00FFFF"/>
    <a:srgbClr val="00CCFF"/>
    <a:srgbClr val="8064A2"/>
    <a:srgbClr val="CC66FF"/>
    <a:srgbClr val="CC99FF"/>
    <a:srgbClr val="4BAC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182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6649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9468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7658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21351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0"/>
        <p:cNvGrpSpPr/>
        <p:nvPr/>
      </p:nvGrpSpPr>
      <p:grpSpPr>
        <a:xfrm>
          <a:off x="0" y="0"/>
          <a:ext cx="0" cy="0"/>
          <a:chOff x="0" y="0"/>
          <a:chExt cx="0" cy="0"/>
        </a:xfrm>
      </p:grpSpPr>
      <p:sp>
        <p:nvSpPr>
          <p:cNvPr id="51" name="Google Shape;51;p11"/>
          <p:cNvSpPr txBox="1">
            <a:spLocks noGrp="1"/>
          </p:cNvSpPr>
          <p:nvPr>
            <p:ph type="title" hasCustomPrompt="1"/>
          </p:nvPr>
        </p:nvSpPr>
        <p:spPr>
          <a:xfrm>
            <a:off x="713225" y="1412150"/>
            <a:ext cx="7717500" cy="1657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a:spLocks noGrp="1"/>
          </p:cNvSpPr>
          <p:nvPr>
            <p:ph type="body" idx="1"/>
          </p:nvPr>
        </p:nvSpPr>
        <p:spPr>
          <a:xfrm>
            <a:off x="713400" y="3069625"/>
            <a:ext cx="7717500" cy="661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400">
                <a:solidFill>
                  <a:schemeClr val="dk1"/>
                </a:solidFill>
              </a:defRPr>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3" name="Google Shape;53;p1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p:nvPr/>
        </p:nvSpPr>
        <p:spPr>
          <a:xfrm rot="10800000" flipH="1">
            <a:off x="7927800"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8432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extLst>
      <p:ext uri="{BB962C8B-B14F-4D97-AF65-F5344CB8AC3E}">
        <p14:creationId xmlns:p14="http://schemas.microsoft.com/office/powerpoint/2010/main" val="39404508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2683950" y="3273525"/>
            <a:ext cx="5757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1800" b="1">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 name="Google Shape;58;p13"/>
          <p:cNvSpPr txBox="1">
            <a:spLocks noGrp="1"/>
          </p:cNvSpPr>
          <p:nvPr>
            <p:ph type="subTitle" idx="1"/>
          </p:nvPr>
        </p:nvSpPr>
        <p:spPr>
          <a:xfrm flipH="1">
            <a:off x="2684000" y="1247225"/>
            <a:ext cx="5757300" cy="185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13"/>
          <p:cNvSpPr/>
          <p:nvPr/>
        </p:nvSpPr>
        <p:spPr>
          <a:xfrm rot="10800000" flipH="1">
            <a:off x="1216200" y="2571750"/>
            <a:ext cx="12162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rot="10800000" flipH="1">
            <a:off x="0" y="1061825"/>
            <a:ext cx="12162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8725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63" name="Google Shape;63;p14"/>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4" name="Google Shape;64;p14"/>
          <p:cNvSpPr txBox="1">
            <a:spLocks noGrp="1"/>
          </p:cNvSpPr>
          <p:nvPr>
            <p:ph type="title" idx="3" hasCustomPrompt="1"/>
          </p:nvPr>
        </p:nvSpPr>
        <p:spPr>
          <a:xfrm>
            <a:off x="7178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6" name="Google Shape;66;p14"/>
          <p:cNvSpPr txBox="1">
            <a:spLocks noGrp="1"/>
          </p:cNvSpPr>
          <p:nvPr>
            <p:ph type="ctrTitle" idx="4"/>
          </p:nvPr>
        </p:nvSpPr>
        <p:spPr>
          <a:xfrm>
            <a:off x="62330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7" name="Google Shape;67;p14"/>
          <p:cNvSpPr txBox="1">
            <a:spLocks noGrp="1"/>
          </p:cNvSpPr>
          <p:nvPr>
            <p:ph type="title" idx="5" hasCustomPrompt="1"/>
          </p:nvPr>
        </p:nvSpPr>
        <p:spPr>
          <a:xfrm>
            <a:off x="46864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9" name="Google Shape;69;p14"/>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0" name="Google Shape;70;p14"/>
          <p:cNvSpPr txBox="1">
            <a:spLocks noGrp="1"/>
          </p:cNvSpPr>
          <p:nvPr>
            <p:ph type="title" idx="8" hasCustomPrompt="1"/>
          </p:nvPr>
        </p:nvSpPr>
        <p:spPr>
          <a:xfrm>
            <a:off x="7178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2" name="Google Shape;72;p14"/>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3" name="Google Shape;73;p14"/>
          <p:cNvSpPr txBox="1">
            <a:spLocks noGrp="1"/>
          </p:cNvSpPr>
          <p:nvPr>
            <p:ph type="title" idx="14" hasCustomPrompt="1"/>
          </p:nvPr>
        </p:nvSpPr>
        <p:spPr>
          <a:xfrm>
            <a:off x="46864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5" name="Google Shape;75;p14"/>
          <p:cNvSpPr/>
          <p:nvPr/>
        </p:nvSpPr>
        <p:spPr>
          <a:xfrm>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68301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79" name="Google Shape;79;p15"/>
          <p:cNvSpPr txBox="1">
            <a:spLocks noGrp="1"/>
          </p:cNvSpPr>
          <p:nvPr>
            <p:ph type="subTitle" idx="1"/>
          </p:nvPr>
        </p:nvSpPr>
        <p:spPr>
          <a:xfrm>
            <a:off x="145422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0" name="Google Shape;80;p15"/>
          <p:cNvSpPr txBox="1">
            <a:spLocks noGrp="1"/>
          </p:cNvSpPr>
          <p:nvPr>
            <p:ph type="subTitle" idx="2"/>
          </p:nvPr>
        </p:nvSpPr>
        <p:spPr>
          <a:xfrm>
            <a:off x="145422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1" name="Google Shape;81;p15"/>
          <p:cNvSpPr txBox="1">
            <a:spLocks noGrp="1"/>
          </p:cNvSpPr>
          <p:nvPr>
            <p:ph type="subTitle" idx="3"/>
          </p:nvPr>
        </p:nvSpPr>
        <p:spPr>
          <a:xfrm>
            <a:off x="542787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2" name="Google Shape;82;p15"/>
          <p:cNvSpPr txBox="1">
            <a:spLocks noGrp="1"/>
          </p:cNvSpPr>
          <p:nvPr>
            <p:ph type="subTitle" idx="4"/>
          </p:nvPr>
        </p:nvSpPr>
        <p:spPr>
          <a:xfrm>
            <a:off x="542787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3" name="Google Shape;83;p15"/>
          <p:cNvSpPr/>
          <p:nvPr/>
        </p:nvSpPr>
        <p:spPr>
          <a:xfrm rot="5400000">
            <a:off x="-2131350" y="2050000"/>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082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86" name="Google Shape;86;p16"/>
          <p:cNvSpPr txBox="1">
            <a:spLocks noGrp="1"/>
          </p:cNvSpPr>
          <p:nvPr>
            <p:ph type="subTitle" idx="1"/>
          </p:nvPr>
        </p:nvSpPr>
        <p:spPr>
          <a:xfrm>
            <a:off x="1098800" y="377520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7" name="Google Shape;87;p16"/>
          <p:cNvSpPr txBox="1">
            <a:spLocks noGrp="1"/>
          </p:cNvSpPr>
          <p:nvPr>
            <p:ph type="subTitle" idx="2"/>
          </p:nvPr>
        </p:nvSpPr>
        <p:spPr>
          <a:xfrm>
            <a:off x="1098800" y="305130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88" name="Google Shape;88;p16"/>
          <p:cNvSpPr txBox="1">
            <a:spLocks noGrp="1"/>
          </p:cNvSpPr>
          <p:nvPr>
            <p:ph type="subTitle" idx="3"/>
          </p:nvPr>
        </p:nvSpPr>
        <p:spPr>
          <a:xfrm>
            <a:off x="1098800" y="231555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9" name="Google Shape;89;p16"/>
          <p:cNvSpPr txBox="1">
            <a:spLocks noGrp="1"/>
          </p:cNvSpPr>
          <p:nvPr>
            <p:ph type="subTitle" idx="4"/>
          </p:nvPr>
        </p:nvSpPr>
        <p:spPr>
          <a:xfrm>
            <a:off x="1098800" y="159165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90" name="Google Shape;90;p16"/>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6973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94" name="Google Shape;94;p17"/>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5" name="Google Shape;95;p17"/>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6" name="Google Shape;96;p17"/>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7" name="Google Shape;97;p17"/>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8" name="Google Shape;98;p17"/>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9" name="Google Shape;99;p17"/>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100" name="Google Shape;100;p17"/>
          <p:cNvSpPr/>
          <p:nvPr/>
        </p:nvSpPr>
        <p:spPr>
          <a:xfrm flipH="1">
            <a:off x="457200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01203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
  <p:cSld name="Title and four columns ">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04" name="Google Shape;104;p18"/>
          <p:cNvSpPr txBox="1">
            <a:spLocks noGrp="1"/>
          </p:cNvSpPr>
          <p:nvPr>
            <p:ph type="subTitle" idx="1"/>
          </p:nvPr>
        </p:nvSpPr>
        <p:spPr>
          <a:xfrm>
            <a:off x="1878275" y="1251675"/>
            <a:ext cx="2787600" cy="4239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5" name="Google Shape;105;p18"/>
          <p:cNvSpPr txBox="1">
            <a:spLocks noGrp="1"/>
          </p:cNvSpPr>
          <p:nvPr>
            <p:ph type="subTitle" idx="2"/>
          </p:nvPr>
        </p:nvSpPr>
        <p:spPr>
          <a:xfrm>
            <a:off x="1878275" y="1744345"/>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6" name="Google Shape;106;p18"/>
          <p:cNvSpPr txBox="1">
            <a:spLocks noGrp="1"/>
          </p:cNvSpPr>
          <p:nvPr>
            <p:ph type="subTitle" idx="3"/>
          </p:nvPr>
        </p:nvSpPr>
        <p:spPr>
          <a:xfrm>
            <a:off x="5351497" y="1251675"/>
            <a:ext cx="2787600" cy="4239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7" name="Google Shape;107;p18"/>
          <p:cNvSpPr txBox="1">
            <a:spLocks noGrp="1"/>
          </p:cNvSpPr>
          <p:nvPr>
            <p:ph type="subTitle" idx="4"/>
          </p:nvPr>
        </p:nvSpPr>
        <p:spPr>
          <a:xfrm>
            <a:off x="5351493" y="1744282"/>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8" name="Google Shape;108;p18"/>
          <p:cNvSpPr txBox="1">
            <a:spLocks noGrp="1"/>
          </p:cNvSpPr>
          <p:nvPr>
            <p:ph type="subTitle" idx="5"/>
          </p:nvPr>
        </p:nvSpPr>
        <p:spPr>
          <a:xfrm>
            <a:off x="1878275" y="2898148"/>
            <a:ext cx="2787600" cy="3402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9" name="Google Shape;109;p18"/>
          <p:cNvSpPr txBox="1">
            <a:spLocks noGrp="1"/>
          </p:cNvSpPr>
          <p:nvPr>
            <p:ph type="subTitle" idx="6"/>
          </p:nvPr>
        </p:nvSpPr>
        <p:spPr>
          <a:xfrm>
            <a:off x="1878275" y="3390754"/>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10" name="Google Shape;110;p18"/>
          <p:cNvSpPr txBox="1">
            <a:spLocks noGrp="1"/>
          </p:cNvSpPr>
          <p:nvPr>
            <p:ph type="subTitle" idx="7"/>
          </p:nvPr>
        </p:nvSpPr>
        <p:spPr>
          <a:xfrm>
            <a:off x="5351425" y="2898156"/>
            <a:ext cx="2787600" cy="3402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11" name="Google Shape;111;p18"/>
          <p:cNvSpPr txBox="1">
            <a:spLocks noGrp="1"/>
          </p:cNvSpPr>
          <p:nvPr>
            <p:ph type="subTitle" idx="8"/>
          </p:nvPr>
        </p:nvSpPr>
        <p:spPr>
          <a:xfrm>
            <a:off x="5351425" y="3390754"/>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12" name="Google Shape;112;p18"/>
          <p:cNvSpPr txBox="1">
            <a:spLocks noGrp="1"/>
          </p:cNvSpPr>
          <p:nvPr>
            <p:ph type="subTitle" idx="9"/>
          </p:nvPr>
        </p:nvSpPr>
        <p:spPr>
          <a:xfrm rot="-5400803">
            <a:off x="609009" y="1779468"/>
            <a:ext cx="1284300" cy="4926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a:endParaRPr/>
          </a:p>
        </p:txBody>
      </p:sp>
      <p:sp>
        <p:nvSpPr>
          <p:cNvPr id="113" name="Google Shape;113;p18"/>
          <p:cNvSpPr txBox="1">
            <a:spLocks noGrp="1"/>
          </p:cNvSpPr>
          <p:nvPr>
            <p:ph type="subTitle" idx="13"/>
          </p:nvPr>
        </p:nvSpPr>
        <p:spPr>
          <a:xfrm rot="-5400000">
            <a:off x="609075" y="3422400"/>
            <a:ext cx="1284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a:endParaRPr/>
          </a:p>
        </p:txBody>
      </p:sp>
    </p:spTree>
    <p:extLst>
      <p:ext uri="{BB962C8B-B14F-4D97-AF65-F5344CB8AC3E}">
        <p14:creationId xmlns:p14="http://schemas.microsoft.com/office/powerpoint/2010/main" val="31934570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114"/>
        <p:cNvGrpSpPr/>
        <p:nvPr/>
      </p:nvGrpSpPr>
      <p:grpSpPr>
        <a:xfrm>
          <a:off x="0" y="0"/>
          <a:ext cx="0" cy="0"/>
          <a:chOff x="0" y="0"/>
          <a:chExt cx="0" cy="0"/>
        </a:xfrm>
      </p:grpSpPr>
      <p:sp>
        <p:nvSpPr>
          <p:cNvPr id="115" name="Google Shape;115;p19"/>
          <p:cNvSpPr txBox="1">
            <a:spLocks noGrp="1"/>
          </p:cNvSpPr>
          <p:nvPr>
            <p:ph type="subTitle" idx="1"/>
          </p:nvPr>
        </p:nvSpPr>
        <p:spPr>
          <a:xfrm>
            <a:off x="595134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6" name="Google Shape;116;p19"/>
          <p:cNvSpPr txBox="1">
            <a:spLocks noGrp="1"/>
          </p:cNvSpPr>
          <p:nvPr>
            <p:ph type="subTitle" idx="2"/>
          </p:nvPr>
        </p:nvSpPr>
        <p:spPr>
          <a:xfrm>
            <a:off x="59513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17" name="Google Shape;117;p19"/>
          <p:cNvSpPr txBox="1">
            <a:spLocks noGrp="1"/>
          </p:cNvSpPr>
          <p:nvPr>
            <p:ph type="subTitle" idx="3"/>
          </p:nvPr>
        </p:nvSpPr>
        <p:spPr>
          <a:xfrm>
            <a:off x="595127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8" name="Google Shape;118;p19"/>
          <p:cNvSpPr txBox="1">
            <a:spLocks noGrp="1"/>
          </p:cNvSpPr>
          <p:nvPr>
            <p:ph type="subTitle" idx="4"/>
          </p:nvPr>
        </p:nvSpPr>
        <p:spPr>
          <a:xfrm>
            <a:off x="59512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19" name="Google Shape;119;p19"/>
          <p:cNvSpPr txBox="1">
            <a:spLocks noGrp="1"/>
          </p:cNvSpPr>
          <p:nvPr>
            <p:ph type="subTitle" idx="5"/>
          </p:nvPr>
        </p:nvSpPr>
        <p:spPr>
          <a:xfrm>
            <a:off x="315609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0" name="Google Shape;120;p19"/>
          <p:cNvSpPr txBox="1">
            <a:spLocks noGrp="1"/>
          </p:cNvSpPr>
          <p:nvPr>
            <p:ph type="subTitle" idx="6"/>
          </p:nvPr>
        </p:nvSpPr>
        <p:spPr>
          <a:xfrm>
            <a:off x="31560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21" name="Google Shape;121;p19"/>
          <p:cNvSpPr txBox="1">
            <a:spLocks noGrp="1"/>
          </p:cNvSpPr>
          <p:nvPr>
            <p:ph type="subTitle" idx="7"/>
          </p:nvPr>
        </p:nvSpPr>
        <p:spPr>
          <a:xfrm>
            <a:off x="315602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2" name="Google Shape;122;p19"/>
          <p:cNvSpPr txBox="1">
            <a:spLocks noGrp="1"/>
          </p:cNvSpPr>
          <p:nvPr>
            <p:ph type="subTitle" idx="8"/>
          </p:nvPr>
        </p:nvSpPr>
        <p:spPr>
          <a:xfrm>
            <a:off x="31559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23" name="Google Shape;123;p1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24" name="Google Shape;124;p19"/>
          <p:cNvSpPr/>
          <p:nvPr/>
        </p:nvSpPr>
        <p:spPr>
          <a:xfrm rot="10800000">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27010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2">
  <p:cSld name="One column text 2">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 name="Google Shape;133;p21"/>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p:nvPr/>
        </p:nvSpPr>
        <p:spPr>
          <a:xfrm rot="10800000" flipH="1">
            <a:off x="2110925"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165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5" name="Google Shape;15;p3"/>
          <p:cNvSpPr txBox="1">
            <a:spLocks noGrp="1"/>
          </p:cNvSpPr>
          <p:nvPr>
            <p:ph type="title" idx="2" hasCustomPrompt="1"/>
          </p:nvPr>
        </p:nvSpPr>
        <p:spPr>
          <a:xfrm>
            <a:off x="3968350" y="1262325"/>
            <a:ext cx="4462500" cy="11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6" name="Google Shape;16;p3"/>
          <p:cNvSpPr/>
          <p:nvPr/>
        </p:nvSpPr>
        <p:spPr>
          <a:xfrm rot="10800000" flipH="1">
            <a:off x="1441925" y="25716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flipH="1">
            <a:off x="2658125" y="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9110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0233215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8"/>
        <p:cNvGrpSpPr/>
        <p:nvPr/>
      </p:nvGrpSpPr>
      <p:grpSpPr>
        <a:xfrm>
          <a:off x="0" y="0"/>
          <a:ext cx="0" cy="0"/>
          <a:chOff x="0" y="0"/>
          <a:chExt cx="0" cy="0"/>
        </a:xfrm>
      </p:grpSpPr>
      <p:sp>
        <p:nvSpPr>
          <p:cNvPr id="139" name="Google Shape;139;p23"/>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0" name="Google Shape;140;p23"/>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6150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717800" y="383175"/>
            <a:ext cx="7708200" cy="740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4" name="Google Shape;144;p24"/>
          <p:cNvSpPr txBox="1">
            <a:spLocks noGrp="1"/>
          </p:cNvSpPr>
          <p:nvPr>
            <p:ph type="subTitle" idx="1"/>
          </p:nvPr>
        </p:nvSpPr>
        <p:spPr>
          <a:xfrm>
            <a:off x="717800" y="1255775"/>
            <a:ext cx="4631700" cy="3398100"/>
          </a:xfrm>
          <a:prstGeom prst="rect">
            <a:avLst/>
          </a:prstGeom>
        </p:spPr>
        <p:txBody>
          <a:bodyPr spcFirstLastPara="1" wrap="square" lIns="91425" tIns="91425" rIns="91425" bIns="91425" anchor="t" anchorCtr="0">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a:endParaRPr/>
          </a:p>
        </p:txBody>
      </p:sp>
      <p:sp>
        <p:nvSpPr>
          <p:cNvPr id="145" name="Google Shape;145;p24"/>
          <p:cNvSpPr/>
          <p:nvPr/>
        </p:nvSpPr>
        <p:spPr>
          <a:xfrm>
            <a:off x="7927800" y="257160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99245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46"/>
        <p:cNvGrpSpPr/>
        <p:nvPr/>
      </p:nvGrpSpPr>
      <p:grpSpPr>
        <a:xfrm>
          <a:off x="0" y="0"/>
          <a:ext cx="0" cy="0"/>
          <a:chOff x="0" y="0"/>
          <a:chExt cx="0" cy="0"/>
        </a:xfrm>
      </p:grpSpPr>
      <p:sp>
        <p:nvSpPr>
          <p:cNvPr id="147" name="Google Shape;147;p25"/>
          <p:cNvSpPr txBox="1">
            <a:spLocks noGrp="1"/>
          </p:cNvSpPr>
          <p:nvPr>
            <p:ph type="title" hasCustomPrompt="1"/>
          </p:nvPr>
        </p:nvSpPr>
        <p:spPr>
          <a:xfrm>
            <a:off x="750975"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48" name="Google Shape;148;p2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49" name="Google Shape;149;p25"/>
          <p:cNvSpPr txBox="1">
            <a:spLocks noGrp="1"/>
          </p:cNvSpPr>
          <p:nvPr>
            <p:ph type="title" idx="2" hasCustomPrompt="1"/>
          </p:nvPr>
        </p:nvSpPr>
        <p:spPr>
          <a:xfrm>
            <a:off x="3508587"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0" name="Google Shape;150;p2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1" name="Google Shape;151;p2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52" name="Google Shape;152;p25"/>
          <p:cNvSpPr txBox="1">
            <a:spLocks noGrp="1"/>
          </p:cNvSpPr>
          <p:nvPr>
            <p:ph type="title" idx="5" hasCustomPrompt="1"/>
          </p:nvPr>
        </p:nvSpPr>
        <p:spPr>
          <a:xfrm>
            <a:off x="6216100"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3" name="Google Shape;153;p2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4" name="Google Shape;154;p25"/>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2375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72"/>
        <p:cNvGrpSpPr/>
        <p:nvPr/>
      </p:nvGrpSpPr>
      <p:grpSpPr>
        <a:xfrm>
          <a:off x="0" y="0"/>
          <a:ext cx="0" cy="0"/>
          <a:chOff x="0" y="0"/>
          <a:chExt cx="0" cy="0"/>
        </a:xfrm>
      </p:grpSpPr>
      <p:sp>
        <p:nvSpPr>
          <p:cNvPr id="173" name="Google Shape;173;p27"/>
          <p:cNvSpPr txBox="1">
            <a:spLocks noGrp="1"/>
          </p:cNvSpPr>
          <p:nvPr>
            <p:ph type="title"/>
          </p:nvPr>
        </p:nvSpPr>
        <p:spPr>
          <a:xfrm>
            <a:off x="713225" y="445025"/>
            <a:ext cx="3858900" cy="1338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a:endParaRPr/>
          </a:p>
        </p:txBody>
      </p:sp>
      <p:sp>
        <p:nvSpPr>
          <p:cNvPr id="174" name="Google Shape;174;p27"/>
          <p:cNvSpPr txBox="1"/>
          <p:nvPr/>
        </p:nvSpPr>
        <p:spPr>
          <a:xfrm>
            <a:off x="713225" y="3485675"/>
            <a:ext cx="3956100" cy="61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lang="en" sz="1100" b="1">
                <a:solidFill>
                  <a:schemeClr val="accent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accent2"/>
                </a:solidFill>
                <a:latin typeface="Montserrat"/>
                <a:ea typeface="Montserrat"/>
                <a:cs typeface="Montserrat"/>
                <a:sym typeface="Montserrat"/>
              </a:rPr>
              <a:t>, including icons by </a:t>
            </a:r>
            <a:r>
              <a:rPr lang="en" sz="1100" b="1">
                <a:solidFill>
                  <a:schemeClr val="accent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accent2"/>
                </a:solidFill>
                <a:latin typeface="Montserrat"/>
                <a:ea typeface="Montserrat"/>
                <a:cs typeface="Montserrat"/>
                <a:sym typeface="Montserrat"/>
              </a:rPr>
              <a:t>, and infographics &amp; images by </a:t>
            </a:r>
            <a:r>
              <a:rPr lang="en" sz="1100" b="1">
                <a:solidFill>
                  <a:schemeClr val="accent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7927800"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954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Font typeface="Barlow"/>
              <a:buChar char="●"/>
              <a:defRPr sz="1200"/>
            </a:lvl1pPr>
            <a:lvl2pPr marL="914400" lvl="1" indent="-317500">
              <a:spcBef>
                <a:spcPts val="1600"/>
              </a:spcBef>
              <a:spcAft>
                <a:spcPts val="0"/>
              </a:spcAft>
              <a:buSzPts val="1400"/>
              <a:buFont typeface="Barlow"/>
              <a:buChar char="○"/>
              <a:defRPr sz="1200"/>
            </a:lvl2pPr>
            <a:lvl3pPr marL="1371600" lvl="2" indent="-317500">
              <a:spcBef>
                <a:spcPts val="1600"/>
              </a:spcBef>
              <a:spcAft>
                <a:spcPts val="0"/>
              </a:spcAft>
              <a:buClr>
                <a:schemeClr val="lt1"/>
              </a:buClr>
              <a:buSzPts val="1400"/>
              <a:buFont typeface="Barlow"/>
              <a:buChar char="■"/>
              <a:defRPr/>
            </a:lvl3pPr>
            <a:lvl4pPr marL="1828800" lvl="3" indent="-317500">
              <a:spcBef>
                <a:spcPts val="1600"/>
              </a:spcBef>
              <a:spcAft>
                <a:spcPts val="0"/>
              </a:spcAft>
              <a:buClr>
                <a:schemeClr val="lt1"/>
              </a:buClr>
              <a:buSzPts val="1400"/>
              <a:buFont typeface="Barlow"/>
              <a:buChar char="●"/>
              <a:defRPr/>
            </a:lvl4pPr>
            <a:lvl5pPr marL="2286000" lvl="4" indent="-317500">
              <a:spcBef>
                <a:spcPts val="1600"/>
              </a:spcBef>
              <a:spcAft>
                <a:spcPts val="0"/>
              </a:spcAft>
              <a:buClr>
                <a:schemeClr val="lt1"/>
              </a:buClr>
              <a:buSzPts val="1400"/>
              <a:buFont typeface="Barlow"/>
              <a:buChar char="○"/>
              <a:defRPr/>
            </a:lvl5pPr>
            <a:lvl6pPr marL="2743200" lvl="5" indent="-317500">
              <a:spcBef>
                <a:spcPts val="1600"/>
              </a:spcBef>
              <a:spcAft>
                <a:spcPts val="0"/>
              </a:spcAft>
              <a:buClr>
                <a:schemeClr val="lt1"/>
              </a:buClr>
              <a:buSzPts val="1400"/>
              <a:buFont typeface="Barlow"/>
              <a:buChar char="■"/>
              <a:defRPr/>
            </a:lvl6pPr>
            <a:lvl7pPr marL="3200400" lvl="6" indent="-317500">
              <a:spcBef>
                <a:spcPts val="1600"/>
              </a:spcBef>
              <a:spcAft>
                <a:spcPts val="0"/>
              </a:spcAft>
              <a:buClr>
                <a:schemeClr val="lt1"/>
              </a:buClr>
              <a:buSzPts val="1400"/>
              <a:buFont typeface="Barlow"/>
              <a:buChar char="●"/>
              <a:defRPr/>
            </a:lvl7pPr>
            <a:lvl8pPr marL="3657600" lvl="7" indent="-317500">
              <a:spcBef>
                <a:spcPts val="1600"/>
              </a:spcBef>
              <a:spcAft>
                <a:spcPts val="0"/>
              </a:spcAft>
              <a:buClr>
                <a:schemeClr val="lt1"/>
              </a:buClr>
              <a:buSzPts val="1400"/>
              <a:buFont typeface="Barlow"/>
              <a:buChar char="○"/>
              <a:defRPr/>
            </a:lvl8pPr>
            <a:lvl9pPr marL="4114800" lvl="8" indent="-317500">
              <a:spcBef>
                <a:spcPts val="1600"/>
              </a:spcBef>
              <a:spcAft>
                <a:spcPts val="1600"/>
              </a:spcAft>
              <a:buClr>
                <a:schemeClr val="lt1"/>
              </a:buClr>
              <a:buSzPts val="1400"/>
              <a:buFont typeface="Barlow"/>
              <a:buChar char="■"/>
              <a:defRPr/>
            </a:lvl9pPr>
          </a:lstStyle>
          <a:p>
            <a:endParaRPr/>
          </a:p>
        </p:txBody>
      </p:sp>
      <p:sp>
        <p:nvSpPr>
          <p:cNvPr id="20" name="Google Shape;20;p4"/>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4034221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713225"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4" name="Google Shape;24;p5"/>
          <p:cNvSpPr txBox="1">
            <a:spLocks noGrp="1"/>
          </p:cNvSpPr>
          <p:nvPr>
            <p:ph type="body" idx="2"/>
          </p:nvPr>
        </p:nvSpPr>
        <p:spPr>
          <a:xfrm>
            <a:off x="3962400"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5" name="Google Shape;25;p5"/>
          <p:cNvSpPr txBox="1">
            <a:spLocks noGrp="1"/>
          </p:cNvSpPr>
          <p:nvPr>
            <p:ph type="subTitle" idx="3"/>
          </p:nvPr>
        </p:nvSpPr>
        <p:spPr>
          <a:xfrm>
            <a:off x="713225" y="1925800"/>
            <a:ext cx="2987100" cy="470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6" name="Google Shape;26;p5"/>
          <p:cNvSpPr txBox="1">
            <a:spLocks noGrp="1"/>
          </p:cNvSpPr>
          <p:nvPr>
            <p:ph type="subTitle" idx="4"/>
          </p:nvPr>
        </p:nvSpPr>
        <p:spPr>
          <a:xfrm>
            <a:off x="3962400" y="1925800"/>
            <a:ext cx="2987100" cy="470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 name="Google Shape;27;p5"/>
          <p:cNvSpPr/>
          <p:nvPr/>
        </p:nvSpPr>
        <p:spPr>
          <a:xfrm>
            <a:off x="7520700" y="20511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6304500" y="0"/>
            <a:ext cx="1216200" cy="205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0862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31" name="Google Shape;31;p6"/>
          <p:cNvSpPr/>
          <p:nvPr/>
        </p:nvSpPr>
        <p:spPr>
          <a:xfrm rot="5400000">
            <a:off x="6703350" y="270292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661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solidFill>
                  <a:schemeClr val="accent2"/>
                </a:solidFill>
              </a:defRPr>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561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713225" y="1170000"/>
            <a:ext cx="5533200" cy="28035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0" name="Google Shape;40;p8"/>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9891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title" idx="2" hasCustomPrompt="1"/>
          </p:nvPr>
        </p:nvSpPr>
        <p:spPr>
          <a:xfrm>
            <a:off x="713300" y="1262325"/>
            <a:ext cx="4462500" cy="11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2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713225" y="544075"/>
            <a:ext cx="4264800" cy="1541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3800" b="1">
                <a:solidFill>
                  <a:schemeClr val="accent1"/>
                </a:solidFill>
                <a:latin typeface="Inter"/>
                <a:ea typeface="Inter"/>
                <a:cs typeface="Inter"/>
                <a:sym typeface="Inter"/>
              </a:defRPr>
            </a:lvl1pPr>
          </a:lstStyle>
          <a:p>
            <a:endParaRPr/>
          </a:p>
        </p:txBody>
      </p:sp>
    </p:spTree>
    <p:extLst>
      <p:ext uri="{BB962C8B-B14F-4D97-AF65-F5344CB8AC3E}">
        <p14:creationId xmlns:p14="http://schemas.microsoft.com/office/powerpoint/2010/main" val="2911148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1508876947"/>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1" r:id="rId19"/>
    <p:sldLayoutId id="2147483682" r:id="rId20"/>
    <p:sldLayoutId id="2147483683" r:id="rId21"/>
    <p:sldLayoutId id="2147483684" r:id="rId22"/>
    <p:sldLayoutId id="2147483685" r:id="rId23"/>
    <p:sldLayoutId id="2147483687"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4"/>
        <p:cNvGrpSpPr/>
        <p:nvPr/>
      </p:nvGrpSpPr>
      <p:grpSpPr>
        <a:xfrm>
          <a:off x="0" y="0"/>
          <a:ext cx="0" cy="0"/>
          <a:chOff x="0" y="0"/>
          <a:chExt cx="0" cy="0"/>
        </a:xfrm>
      </p:grpSpPr>
      <p:pic>
        <p:nvPicPr>
          <p:cNvPr id="2" name="Picture 2" descr="Scandinavian Ski and Snowboard Shop">
            <a:extLst>
              <a:ext uri="{FF2B5EF4-FFF2-40B4-BE49-F238E27FC236}">
                <a16:creationId xmlns:a16="http://schemas.microsoft.com/office/drawing/2014/main" id="{C1208CC0-BA25-2D33-5B05-CFEB2502ACA4}"/>
              </a:ext>
            </a:extLst>
          </p:cNvPr>
          <p:cNvPicPr>
            <a:picLocks noChangeAspect="1" noChangeArrowheads="1"/>
          </p:cNvPicPr>
          <p:nvPr/>
        </p:nvPicPr>
        <p:blipFill>
          <a:blip r:embed="rId3">
            <a:alphaModFix amt="10000"/>
            <a:extLst>
              <a:ext uri="{28A0092B-C50C-407E-A947-70E740481C1C}">
                <a14:useLocalDpi xmlns:a14="http://schemas.microsoft.com/office/drawing/2010/main" val="0"/>
              </a:ext>
            </a:extLst>
          </a:blip>
          <a:srcRect/>
          <a:stretch>
            <a:fillRect/>
          </a:stretch>
        </p:blipFill>
        <p:spPr bwMode="auto">
          <a:xfrm>
            <a:off x="-94786" y="-862826"/>
            <a:ext cx="9333571" cy="6496406"/>
          </a:xfrm>
          <a:prstGeom prst="rect">
            <a:avLst/>
          </a:prstGeom>
          <a:noFill/>
          <a:extLst>
            <a:ext uri="{909E8E84-426E-40DD-AFC4-6F175D3DCCD1}">
              <a14:hiddenFill xmlns:a14="http://schemas.microsoft.com/office/drawing/2010/main">
                <a:solidFill>
                  <a:srgbClr val="FFFFFF"/>
                </a:solidFill>
              </a14:hiddenFill>
            </a:ext>
          </a:extLst>
        </p:spPr>
      </p:pic>
      <p:sp>
        <p:nvSpPr>
          <p:cNvPr id="185" name="Google Shape;185;p30"/>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accent1"/>
                </a:solidFill>
              </a:rPr>
              <a:t>Sport Obermeyer </a:t>
            </a:r>
            <a:r>
              <a:rPr lang="en" dirty="0">
                <a:solidFill>
                  <a:srgbClr val="4A8CFF"/>
                </a:solidFill>
              </a:rPr>
              <a:t>Assignment</a:t>
            </a:r>
            <a:endParaRPr dirty="0">
              <a:solidFill>
                <a:srgbClr val="4A8CFF"/>
              </a:solidFill>
            </a:endParaRPr>
          </a:p>
        </p:txBody>
      </p:sp>
      <p:sp>
        <p:nvSpPr>
          <p:cNvPr id="5" name="Google Shape;56;p15">
            <a:extLst>
              <a:ext uri="{FF2B5EF4-FFF2-40B4-BE49-F238E27FC236}">
                <a16:creationId xmlns:a16="http://schemas.microsoft.com/office/drawing/2014/main" id="{5E5E17BA-A48D-F487-D736-99803B4D1729}"/>
              </a:ext>
            </a:extLst>
          </p:cNvPr>
          <p:cNvSpPr txBox="1">
            <a:spLocks noGrp="1"/>
          </p:cNvSpPr>
          <p:nvPr>
            <p:ph type="subTitle" idx="1"/>
          </p:nvPr>
        </p:nvSpPr>
        <p:spPr>
          <a:xfrm>
            <a:off x="4886258" y="3319952"/>
            <a:ext cx="3528300" cy="1784783"/>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t>Group 6:</a:t>
            </a:r>
          </a:p>
          <a:p>
            <a:pPr marL="0" lvl="0" indent="0" rtl="0">
              <a:spcBef>
                <a:spcPts val="0"/>
              </a:spcBef>
              <a:spcAft>
                <a:spcPts val="0"/>
              </a:spcAft>
              <a:buNone/>
            </a:pPr>
            <a:r>
              <a:rPr lang="en-IN" dirty="0"/>
              <a:t>Chandra Nikhil </a:t>
            </a:r>
            <a:r>
              <a:rPr lang="en-IN" dirty="0" err="1"/>
              <a:t>Tavvala</a:t>
            </a:r>
            <a:endParaRPr lang="en" dirty="0"/>
          </a:p>
          <a:p>
            <a:pPr marL="0" lvl="0" indent="0" rtl="0">
              <a:spcBef>
                <a:spcPts val="0"/>
              </a:spcBef>
              <a:spcAft>
                <a:spcPts val="0"/>
              </a:spcAft>
              <a:buNone/>
            </a:pPr>
            <a:r>
              <a:rPr lang="en-IN" dirty="0"/>
              <a:t>Gowtham Ravi</a:t>
            </a:r>
          </a:p>
          <a:p>
            <a:pPr marL="0" lvl="0" indent="0" rtl="0">
              <a:spcBef>
                <a:spcPts val="0"/>
              </a:spcBef>
              <a:spcAft>
                <a:spcPts val="0"/>
              </a:spcAft>
              <a:buNone/>
            </a:pPr>
            <a:r>
              <a:rPr lang="en-IN" dirty="0" err="1"/>
              <a:t>Shail</a:t>
            </a:r>
            <a:r>
              <a:rPr lang="en-IN" dirty="0"/>
              <a:t> </a:t>
            </a:r>
            <a:r>
              <a:rPr lang="en-IN" dirty="0" err="1"/>
              <a:t>Dimplebhai</a:t>
            </a:r>
            <a:r>
              <a:rPr lang="en-IN" dirty="0"/>
              <a:t> Modi</a:t>
            </a:r>
          </a:p>
          <a:p>
            <a:pPr marL="0" lvl="0" indent="0" rtl="0">
              <a:spcBef>
                <a:spcPts val="0"/>
              </a:spcBef>
              <a:spcAft>
                <a:spcPts val="0"/>
              </a:spcAft>
              <a:buNone/>
            </a:pPr>
            <a:r>
              <a:rPr lang="en-IN" dirty="0"/>
              <a:t>Shailesh Yadav</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t>Implement Dynamic Pricing</a:t>
            </a:r>
          </a:p>
        </p:txBody>
      </p:sp>
      <p:sp>
        <p:nvSpPr>
          <p:cNvPr id="498" name="Google Shape;498;p53"/>
          <p:cNvSpPr txBox="1">
            <a:spLocks noGrp="1"/>
          </p:cNvSpPr>
          <p:nvPr>
            <p:ph type="subTitle" idx="1"/>
          </p:nvPr>
        </p:nvSpPr>
        <p:spPr>
          <a:xfrm>
            <a:off x="713224" y="3045375"/>
            <a:ext cx="5293565" cy="1496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dk1"/>
                </a:solidFill>
              </a:rPr>
              <a:t>Obermeyer could use dynamic pricing strategies to adjust prices based on changes in demand. By raising prices when demand is high, they could reduce the risk of understocking and increase profitability</a:t>
            </a:r>
            <a:endParaRPr dirty="0">
              <a:solidFill>
                <a:schemeClr val="dk1"/>
              </a:solidFill>
            </a:endParaRPr>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Tree>
    <p:extLst>
      <p:ext uri="{BB962C8B-B14F-4D97-AF65-F5344CB8AC3E}">
        <p14:creationId xmlns:p14="http://schemas.microsoft.com/office/powerpoint/2010/main" val="54408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t>Increase Flexibility</a:t>
            </a:r>
          </a:p>
        </p:txBody>
      </p:sp>
      <p:sp>
        <p:nvSpPr>
          <p:cNvPr id="498" name="Google Shape;498;p53"/>
          <p:cNvSpPr txBox="1">
            <a:spLocks noGrp="1"/>
          </p:cNvSpPr>
          <p:nvPr>
            <p:ph type="subTitle" idx="1"/>
          </p:nvPr>
        </p:nvSpPr>
        <p:spPr>
          <a:xfrm>
            <a:off x="713224" y="3045375"/>
            <a:ext cx="5293565" cy="1496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dk1"/>
                </a:solidFill>
              </a:rPr>
              <a:t>The company could increase its flexibility by reducing the number of styles they offer and increasing the speed of its production processes.</a:t>
            </a:r>
            <a:endParaRPr dirty="0">
              <a:solidFill>
                <a:schemeClr val="dk1"/>
              </a:solidFill>
            </a:endParaRPr>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pic>
        <p:nvPicPr>
          <p:cNvPr id="3" name="Picture 2">
            <a:extLst>
              <a:ext uri="{FF2B5EF4-FFF2-40B4-BE49-F238E27FC236}">
                <a16:creationId xmlns:a16="http://schemas.microsoft.com/office/drawing/2014/main" id="{42967272-7E7F-E293-AB26-3B1552B18A84}"/>
              </a:ext>
            </a:extLst>
          </p:cNvPr>
          <p:cNvPicPr>
            <a:picLocks noChangeAspect="1"/>
          </p:cNvPicPr>
          <p:nvPr/>
        </p:nvPicPr>
        <p:blipFill>
          <a:blip r:embed="rId3"/>
          <a:stretch>
            <a:fillRect/>
          </a:stretch>
        </p:blipFill>
        <p:spPr>
          <a:xfrm>
            <a:off x="4680850" y="759919"/>
            <a:ext cx="3675130" cy="1811831"/>
          </a:xfrm>
          <a:prstGeom prst="rect">
            <a:avLst/>
          </a:prstGeom>
        </p:spPr>
      </p:pic>
    </p:spTree>
    <p:extLst>
      <p:ext uri="{BB962C8B-B14F-4D97-AF65-F5344CB8AC3E}">
        <p14:creationId xmlns:p14="http://schemas.microsoft.com/office/powerpoint/2010/main" val="2804950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167589"/>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Q1. Inventory Model:</a:t>
            </a:r>
            <a:br>
              <a:rPr lang="en" dirty="0"/>
            </a:br>
            <a:r>
              <a:rPr lang="en" dirty="0"/>
              <a:t> The Newsvendor Models</a:t>
            </a:r>
            <a:endParaRPr dirty="0"/>
          </a:p>
        </p:txBody>
      </p:sp>
      <p:sp>
        <p:nvSpPr>
          <p:cNvPr id="199" name="Google Shape;199;p32"/>
          <p:cNvSpPr txBox="1">
            <a:spLocks noGrp="1"/>
          </p:cNvSpPr>
          <p:nvPr>
            <p:ph type="title" idx="3"/>
          </p:nvPr>
        </p:nvSpPr>
        <p:spPr>
          <a:xfrm>
            <a:off x="717800" y="1521025"/>
            <a:ext cx="1045327"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01</a:t>
            </a:r>
            <a:endParaRPr sz="4000" dirty="0"/>
          </a:p>
        </p:txBody>
      </p:sp>
      <p:sp>
        <p:nvSpPr>
          <p:cNvPr id="200" name="Google Shape;200;p32"/>
          <p:cNvSpPr txBox="1">
            <a:spLocks noGrp="1"/>
          </p:cNvSpPr>
          <p:nvPr>
            <p:ph type="subTitle" idx="1"/>
          </p:nvPr>
        </p:nvSpPr>
        <p:spPr>
          <a:xfrm>
            <a:off x="1869064" y="1475028"/>
            <a:ext cx="2150400"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Minimum commitment </a:t>
            </a:r>
          </a:p>
          <a:p>
            <a:pPr marL="0" lvl="0" indent="0" algn="l" rtl="0">
              <a:spcBef>
                <a:spcPts val="0"/>
              </a:spcBef>
              <a:spcAft>
                <a:spcPts val="0"/>
              </a:spcAft>
              <a:buClr>
                <a:schemeClr val="dk1"/>
              </a:buClr>
              <a:buSzPts val="1100"/>
              <a:buFont typeface="Arial"/>
              <a:buNone/>
            </a:pPr>
            <a:r>
              <a:rPr lang="en-IN" dirty="0"/>
              <a:t>= 10000 units </a:t>
            </a:r>
          </a:p>
        </p:txBody>
      </p:sp>
      <p:sp>
        <p:nvSpPr>
          <p:cNvPr id="202" name="Google Shape;202;p32"/>
          <p:cNvSpPr txBox="1">
            <a:spLocks noGrp="1"/>
          </p:cNvSpPr>
          <p:nvPr>
            <p:ph type="title" idx="5"/>
          </p:nvPr>
        </p:nvSpPr>
        <p:spPr>
          <a:xfrm>
            <a:off x="4686400" y="1521025"/>
            <a:ext cx="1045327"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02</a:t>
            </a:r>
            <a:endParaRPr sz="4000" dirty="0"/>
          </a:p>
        </p:txBody>
      </p:sp>
      <p:sp>
        <p:nvSpPr>
          <p:cNvPr id="203" name="Google Shape;203;p32"/>
          <p:cNvSpPr txBox="1">
            <a:spLocks noGrp="1"/>
          </p:cNvSpPr>
          <p:nvPr>
            <p:ph type="subTitle" idx="6"/>
          </p:nvPr>
        </p:nvSpPr>
        <p:spPr>
          <a:xfrm>
            <a:off x="5963565" y="1475028"/>
            <a:ext cx="3016883"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Find EOQ* for each style, taking demand and standard deviation into consideration to produce 10000 units</a:t>
            </a:r>
          </a:p>
          <a:p>
            <a:pPr marL="0" lvl="0" indent="0" algn="l" rtl="0">
              <a:spcBef>
                <a:spcPts val="0"/>
              </a:spcBef>
              <a:spcAft>
                <a:spcPts val="0"/>
              </a:spcAft>
              <a:buNone/>
            </a:pPr>
            <a:endParaRPr dirty="0"/>
          </a:p>
        </p:txBody>
      </p:sp>
      <p:sp>
        <p:nvSpPr>
          <p:cNvPr id="205" name="Google Shape;205;p32"/>
          <p:cNvSpPr txBox="1">
            <a:spLocks noGrp="1"/>
          </p:cNvSpPr>
          <p:nvPr>
            <p:ph type="title" idx="8"/>
          </p:nvPr>
        </p:nvSpPr>
        <p:spPr>
          <a:xfrm>
            <a:off x="717800" y="2960450"/>
            <a:ext cx="1045327"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03</a:t>
            </a:r>
            <a:endParaRPr sz="4000" dirty="0"/>
          </a:p>
        </p:txBody>
      </p:sp>
      <p:sp>
        <p:nvSpPr>
          <p:cNvPr id="206" name="Google Shape;206;p32"/>
          <p:cNvSpPr txBox="1">
            <a:spLocks noGrp="1"/>
          </p:cNvSpPr>
          <p:nvPr>
            <p:ph type="subTitle" idx="9"/>
          </p:nvPr>
        </p:nvSpPr>
        <p:spPr>
          <a:xfrm>
            <a:off x="1882553" y="2960450"/>
            <a:ext cx="2575048"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Check if the minimum production quantity constraint (600) for Hong Kong is being violated</a:t>
            </a:r>
          </a:p>
          <a:p>
            <a:pPr marL="0" lvl="0" indent="0" algn="l" rtl="0">
              <a:spcBef>
                <a:spcPts val="0"/>
              </a:spcBef>
              <a:spcAft>
                <a:spcPts val="0"/>
              </a:spcAft>
              <a:buNone/>
            </a:pPr>
            <a:endParaRPr dirty="0"/>
          </a:p>
        </p:txBody>
      </p:sp>
      <p:sp>
        <p:nvSpPr>
          <p:cNvPr id="208" name="Google Shape;208;p32"/>
          <p:cNvSpPr txBox="1">
            <a:spLocks noGrp="1"/>
          </p:cNvSpPr>
          <p:nvPr>
            <p:ph type="title" idx="14"/>
          </p:nvPr>
        </p:nvSpPr>
        <p:spPr>
          <a:xfrm>
            <a:off x="4686400" y="2960450"/>
            <a:ext cx="1045327"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04</a:t>
            </a:r>
            <a:endParaRPr sz="4000" dirty="0"/>
          </a:p>
        </p:txBody>
      </p:sp>
      <p:sp>
        <p:nvSpPr>
          <p:cNvPr id="209" name="Google Shape;209;p32"/>
          <p:cNvSpPr txBox="1">
            <a:spLocks noGrp="1"/>
          </p:cNvSpPr>
          <p:nvPr>
            <p:ph type="subTitle" idx="15"/>
          </p:nvPr>
        </p:nvSpPr>
        <p:spPr>
          <a:xfrm>
            <a:off x="6067644" y="2960450"/>
            <a:ext cx="2912804"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Set the minimum quantity as 600 for those styles where we get an optimal order quantity of less than 600</a:t>
            </a:r>
          </a:p>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1D0118DC-6F2F-B40E-CDF7-7695E883C720}"/>
              </a:ext>
            </a:extLst>
          </p:cNvPr>
          <p:cNvSpPr>
            <a:spLocks noGrp="1"/>
          </p:cNvSpPr>
          <p:nvPr>
            <p:ph type="title"/>
          </p:nvPr>
        </p:nvSpPr>
        <p:spPr/>
        <p:txBody>
          <a:bodyPr/>
          <a:lstStyle/>
          <a:p>
            <a:r>
              <a:rPr lang="en-IN" dirty="0"/>
              <a:t>Q2. Initial Phase Orders</a:t>
            </a:r>
          </a:p>
        </p:txBody>
      </p:sp>
      <p:pic>
        <p:nvPicPr>
          <p:cNvPr id="3" name="Picture 2">
            <a:extLst>
              <a:ext uri="{FF2B5EF4-FFF2-40B4-BE49-F238E27FC236}">
                <a16:creationId xmlns:a16="http://schemas.microsoft.com/office/drawing/2014/main" id="{E3A18E85-4E6E-0E5F-2295-1EAFC818CA43}"/>
              </a:ext>
            </a:extLst>
          </p:cNvPr>
          <p:cNvPicPr>
            <a:picLocks noChangeAspect="1"/>
          </p:cNvPicPr>
          <p:nvPr/>
        </p:nvPicPr>
        <p:blipFill>
          <a:blip r:embed="rId2"/>
          <a:stretch>
            <a:fillRect/>
          </a:stretch>
        </p:blipFill>
        <p:spPr>
          <a:xfrm>
            <a:off x="0" y="1246909"/>
            <a:ext cx="9144000" cy="2649682"/>
          </a:xfrm>
          <a:prstGeom prst="rect">
            <a:avLst/>
          </a:prstGeom>
        </p:spPr>
      </p:pic>
    </p:spTree>
    <p:extLst>
      <p:ext uri="{BB962C8B-B14F-4D97-AF65-F5344CB8AC3E}">
        <p14:creationId xmlns:p14="http://schemas.microsoft.com/office/powerpoint/2010/main" val="1814781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1D0118DC-6F2F-B40E-CDF7-7695E883C720}"/>
              </a:ext>
            </a:extLst>
          </p:cNvPr>
          <p:cNvSpPr>
            <a:spLocks noGrp="1"/>
          </p:cNvSpPr>
          <p:nvPr>
            <p:ph type="title"/>
          </p:nvPr>
        </p:nvSpPr>
        <p:spPr/>
        <p:txBody>
          <a:bodyPr/>
          <a:lstStyle/>
          <a:p>
            <a:r>
              <a:rPr lang="en-IN" dirty="0"/>
              <a:t>Q2. Initial Phase Orders</a:t>
            </a:r>
          </a:p>
        </p:txBody>
      </p:sp>
      <p:pic>
        <p:nvPicPr>
          <p:cNvPr id="3" name="Picture 2">
            <a:extLst>
              <a:ext uri="{FF2B5EF4-FFF2-40B4-BE49-F238E27FC236}">
                <a16:creationId xmlns:a16="http://schemas.microsoft.com/office/drawing/2014/main" id="{96AD4E5D-4D2B-7364-312B-32D40EBE056E}"/>
              </a:ext>
            </a:extLst>
          </p:cNvPr>
          <p:cNvPicPr>
            <a:picLocks noChangeAspect="1"/>
          </p:cNvPicPr>
          <p:nvPr/>
        </p:nvPicPr>
        <p:blipFill>
          <a:blip r:embed="rId2"/>
          <a:stretch>
            <a:fillRect/>
          </a:stretch>
        </p:blipFill>
        <p:spPr>
          <a:xfrm>
            <a:off x="250918" y="1244010"/>
            <a:ext cx="5623699" cy="3374219"/>
          </a:xfrm>
          <a:prstGeom prst="rect">
            <a:avLst/>
          </a:prstGeom>
        </p:spPr>
      </p:pic>
      <p:sp>
        <p:nvSpPr>
          <p:cNvPr id="4" name="Google Shape;464;p48">
            <a:extLst>
              <a:ext uri="{FF2B5EF4-FFF2-40B4-BE49-F238E27FC236}">
                <a16:creationId xmlns:a16="http://schemas.microsoft.com/office/drawing/2014/main" id="{0F1B4674-A70A-FD5B-7360-16BCBA59CE63}"/>
              </a:ext>
            </a:extLst>
          </p:cNvPr>
          <p:cNvSpPr txBox="1">
            <a:spLocks/>
          </p:cNvSpPr>
          <p:nvPr/>
        </p:nvSpPr>
        <p:spPr>
          <a:xfrm>
            <a:off x="6790488" y="2630937"/>
            <a:ext cx="1635512" cy="772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Montserrat"/>
              <a:buNone/>
              <a:defRPr sz="1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9pPr>
          </a:lstStyle>
          <a:p>
            <a:pPr algn="ctr">
              <a:spcAft>
                <a:spcPts val="1600"/>
              </a:spcAft>
            </a:pPr>
            <a:r>
              <a:rPr lang="en-IN" dirty="0"/>
              <a:t>Isis, Teri, Stephanie</a:t>
            </a:r>
          </a:p>
        </p:txBody>
      </p:sp>
      <p:sp>
        <p:nvSpPr>
          <p:cNvPr id="5" name="Google Shape;464;p48">
            <a:extLst>
              <a:ext uri="{FF2B5EF4-FFF2-40B4-BE49-F238E27FC236}">
                <a16:creationId xmlns:a16="http://schemas.microsoft.com/office/drawing/2014/main" id="{16A77E56-5E08-44A8-72E3-A5E8BC234412}"/>
              </a:ext>
            </a:extLst>
          </p:cNvPr>
          <p:cNvSpPr txBox="1">
            <a:spLocks/>
          </p:cNvSpPr>
          <p:nvPr/>
        </p:nvSpPr>
        <p:spPr>
          <a:xfrm>
            <a:off x="6790488" y="1706493"/>
            <a:ext cx="1635512" cy="4196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Montserrat"/>
              <a:buNone/>
              <a:defRPr sz="1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9pPr>
          </a:lstStyle>
          <a:p>
            <a:pPr algn="ctr">
              <a:spcAft>
                <a:spcPts val="1600"/>
              </a:spcAft>
            </a:pPr>
            <a:r>
              <a:rPr lang="en-IN" dirty="0"/>
              <a:t>Q &lt; 600</a:t>
            </a:r>
          </a:p>
        </p:txBody>
      </p:sp>
      <p:sp>
        <p:nvSpPr>
          <p:cNvPr id="6" name="Arrow: Down 5">
            <a:extLst>
              <a:ext uri="{FF2B5EF4-FFF2-40B4-BE49-F238E27FC236}">
                <a16:creationId xmlns:a16="http://schemas.microsoft.com/office/drawing/2014/main" id="{9195F49C-F7A4-8DCC-CD1A-1BF3481C6056}"/>
              </a:ext>
            </a:extLst>
          </p:cNvPr>
          <p:cNvSpPr/>
          <p:nvPr/>
        </p:nvSpPr>
        <p:spPr>
          <a:xfrm>
            <a:off x="7505722" y="2193359"/>
            <a:ext cx="205044" cy="3783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67789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1D0118DC-6F2F-B40E-CDF7-7695E883C720}"/>
              </a:ext>
            </a:extLst>
          </p:cNvPr>
          <p:cNvSpPr>
            <a:spLocks noGrp="1"/>
          </p:cNvSpPr>
          <p:nvPr>
            <p:ph type="title"/>
          </p:nvPr>
        </p:nvSpPr>
        <p:spPr/>
        <p:txBody>
          <a:bodyPr/>
          <a:lstStyle/>
          <a:p>
            <a:r>
              <a:rPr lang="en-IN" dirty="0"/>
              <a:t>Q2. Initial Phase Orders</a:t>
            </a:r>
          </a:p>
        </p:txBody>
      </p:sp>
      <p:sp>
        <p:nvSpPr>
          <p:cNvPr id="6" name="Google Shape;484;p51">
            <a:extLst>
              <a:ext uri="{FF2B5EF4-FFF2-40B4-BE49-F238E27FC236}">
                <a16:creationId xmlns:a16="http://schemas.microsoft.com/office/drawing/2014/main" id="{C0CF0C50-C4D4-C692-4E41-BD8490EB57A0}"/>
              </a:ext>
            </a:extLst>
          </p:cNvPr>
          <p:cNvSpPr txBox="1">
            <a:spLocks/>
          </p:cNvSpPr>
          <p:nvPr/>
        </p:nvSpPr>
        <p:spPr>
          <a:xfrm>
            <a:off x="6474689" y="2772131"/>
            <a:ext cx="2364511" cy="4761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 dirty="0"/>
              <a:t>$47148.88</a:t>
            </a:r>
          </a:p>
        </p:txBody>
      </p:sp>
      <p:sp>
        <p:nvSpPr>
          <p:cNvPr id="7" name="Google Shape;484;p51">
            <a:extLst>
              <a:ext uri="{FF2B5EF4-FFF2-40B4-BE49-F238E27FC236}">
                <a16:creationId xmlns:a16="http://schemas.microsoft.com/office/drawing/2014/main" id="{3B1FFC59-A57C-C6D8-8D83-F9CF97CC7C90}"/>
              </a:ext>
            </a:extLst>
          </p:cNvPr>
          <p:cNvSpPr txBox="1">
            <a:spLocks/>
          </p:cNvSpPr>
          <p:nvPr/>
        </p:nvSpPr>
        <p:spPr>
          <a:xfrm>
            <a:off x="6474688" y="4411362"/>
            <a:ext cx="2364511" cy="4761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en" dirty="0"/>
              <a:t>$7744.39</a:t>
            </a:r>
          </a:p>
        </p:txBody>
      </p:sp>
      <p:sp>
        <p:nvSpPr>
          <p:cNvPr id="8" name="Google Shape;464;p48">
            <a:extLst>
              <a:ext uri="{FF2B5EF4-FFF2-40B4-BE49-F238E27FC236}">
                <a16:creationId xmlns:a16="http://schemas.microsoft.com/office/drawing/2014/main" id="{D00E1FEE-6113-06B5-D663-103C6F2C7B9A}"/>
              </a:ext>
            </a:extLst>
          </p:cNvPr>
          <p:cNvSpPr txBox="1">
            <a:spLocks/>
          </p:cNvSpPr>
          <p:nvPr/>
        </p:nvSpPr>
        <p:spPr>
          <a:xfrm>
            <a:off x="6474688" y="3638566"/>
            <a:ext cx="2271736" cy="772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Montserrat"/>
              <a:buNone/>
              <a:defRPr sz="1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9pPr>
          </a:lstStyle>
          <a:p>
            <a:pPr algn="ctr">
              <a:spcAft>
                <a:spcPts val="1600"/>
              </a:spcAft>
            </a:pPr>
            <a:r>
              <a:rPr lang="en-IN" dirty="0"/>
              <a:t>Ordering less when risk is high</a:t>
            </a:r>
          </a:p>
        </p:txBody>
      </p:sp>
      <p:sp>
        <p:nvSpPr>
          <p:cNvPr id="9" name="Google Shape;464;p48">
            <a:extLst>
              <a:ext uri="{FF2B5EF4-FFF2-40B4-BE49-F238E27FC236}">
                <a16:creationId xmlns:a16="http://schemas.microsoft.com/office/drawing/2014/main" id="{E7D4DA6B-3438-9CBA-0E87-C2225EF6E5FE}"/>
              </a:ext>
            </a:extLst>
          </p:cNvPr>
          <p:cNvSpPr txBox="1">
            <a:spLocks/>
          </p:cNvSpPr>
          <p:nvPr/>
        </p:nvSpPr>
        <p:spPr>
          <a:xfrm>
            <a:off x="6474688" y="2018777"/>
            <a:ext cx="2271736" cy="772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Montserrat"/>
              <a:buNone/>
              <a:defRPr sz="1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000"/>
              <a:buFont typeface="Montserrat"/>
              <a:buNone/>
              <a:defRPr sz="2000" b="1" i="0" u="none" strike="noStrike" cap="none">
                <a:solidFill>
                  <a:schemeClr val="dk1"/>
                </a:solidFill>
                <a:latin typeface="Montserrat"/>
                <a:ea typeface="Montserrat"/>
                <a:cs typeface="Montserrat"/>
                <a:sym typeface="Montserrat"/>
              </a:defRPr>
            </a:lvl9pPr>
          </a:lstStyle>
          <a:p>
            <a:pPr algn="ctr">
              <a:spcAft>
                <a:spcPts val="1600"/>
              </a:spcAft>
            </a:pPr>
            <a:r>
              <a:rPr lang="en-IN" dirty="0"/>
              <a:t>Ordering more when risk is low</a:t>
            </a:r>
          </a:p>
        </p:txBody>
      </p:sp>
      <p:sp>
        <p:nvSpPr>
          <p:cNvPr id="10" name="Google Shape;222;p34">
            <a:extLst>
              <a:ext uri="{FF2B5EF4-FFF2-40B4-BE49-F238E27FC236}">
                <a16:creationId xmlns:a16="http://schemas.microsoft.com/office/drawing/2014/main" id="{F5F32640-0D30-6F90-F240-EC5A78B2CA89}"/>
              </a:ext>
            </a:extLst>
          </p:cNvPr>
          <p:cNvSpPr txBox="1">
            <a:spLocks/>
          </p:cNvSpPr>
          <p:nvPr/>
        </p:nvSpPr>
        <p:spPr>
          <a:xfrm>
            <a:off x="6757639" y="1084246"/>
            <a:ext cx="1777364"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algn="r"/>
            <a:r>
              <a:rPr lang="en-IN" dirty="0"/>
              <a:t>Savings</a:t>
            </a:r>
          </a:p>
        </p:txBody>
      </p:sp>
      <p:pic>
        <p:nvPicPr>
          <p:cNvPr id="13" name="Picture 12" descr="Chart, line chart&#10;&#10;Description automatically generated">
            <a:extLst>
              <a:ext uri="{FF2B5EF4-FFF2-40B4-BE49-F238E27FC236}">
                <a16:creationId xmlns:a16="http://schemas.microsoft.com/office/drawing/2014/main" id="{F5176BE3-6393-A020-A06D-71BA10558123}"/>
              </a:ext>
            </a:extLst>
          </p:cNvPr>
          <p:cNvPicPr>
            <a:picLocks noChangeAspect="1"/>
          </p:cNvPicPr>
          <p:nvPr/>
        </p:nvPicPr>
        <p:blipFill>
          <a:blip r:embed="rId2"/>
          <a:stretch>
            <a:fillRect/>
          </a:stretch>
        </p:blipFill>
        <p:spPr>
          <a:xfrm>
            <a:off x="230979" y="1288548"/>
            <a:ext cx="5738814" cy="3443288"/>
          </a:xfrm>
          <a:prstGeom prst="rect">
            <a:avLst/>
          </a:prstGeom>
        </p:spPr>
      </p:pic>
    </p:spTree>
    <p:extLst>
      <p:ext uri="{BB962C8B-B14F-4D97-AF65-F5344CB8AC3E}">
        <p14:creationId xmlns:p14="http://schemas.microsoft.com/office/powerpoint/2010/main" val="1946170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E77AD-1C2A-9CDF-08E0-CD21E9A0FC83}"/>
              </a:ext>
            </a:extLst>
          </p:cNvPr>
          <p:cNvSpPr>
            <a:spLocks noGrp="1"/>
          </p:cNvSpPr>
          <p:nvPr>
            <p:ph type="title"/>
          </p:nvPr>
        </p:nvSpPr>
        <p:spPr>
          <a:xfrm>
            <a:off x="717900" y="1999050"/>
            <a:ext cx="7708200" cy="572700"/>
          </a:xfrm>
        </p:spPr>
        <p:txBody>
          <a:bodyPr/>
          <a:lstStyle/>
          <a:p>
            <a:r>
              <a:rPr lang="en-IN" dirty="0"/>
              <a:t>Q3. Recommendations</a:t>
            </a:r>
          </a:p>
        </p:txBody>
      </p:sp>
    </p:spTree>
    <p:extLst>
      <p:ext uri="{BB962C8B-B14F-4D97-AF65-F5344CB8AC3E}">
        <p14:creationId xmlns:p14="http://schemas.microsoft.com/office/powerpoint/2010/main" val="3564931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Improve Demand Forecasting</a:t>
            </a:r>
            <a:endParaRPr sz="2400" dirty="0"/>
          </a:p>
        </p:txBody>
      </p:sp>
      <p:sp>
        <p:nvSpPr>
          <p:cNvPr id="498" name="Google Shape;498;p53"/>
          <p:cNvSpPr txBox="1">
            <a:spLocks noGrp="1"/>
          </p:cNvSpPr>
          <p:nvPr>
            <p:ph type="subTitle" idx="1"/>
          </p:nvPr>
        </p:nvSpPr>
        <p:spPr>
          <a:xfrm>
            <a:off x="713225" y="3045374"/>
            <a:ext cx="5330736" cy="15191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dk1"/>
                </a:solidFill>
              </a:rPr>
              <a:t>Use a combination of historical sales data, customer feedback, and market research to improve their demand forecasting capabilities. They could also consider using machine learning and predictive analytics to more accurately predict future demand.</a:t>
            </a:r>
            <a:endParaRPr lang="en-US" dirty="0"/>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t>Collaborate with Suppliers</a:t>
            </a:r>
            <a:endParaRPr sz="2400" dirty="0"/>
          </a:p>
        </p:txBody>
      </p:sp>
      <p:sp>
        <p:nvSpPr>
          <p:cNvPr id="498" name="Google Shape;498;p53"/>
          <p:cNvSpPr txBox="1">
            <a:spLocks noGrp="1"/>
          </p:cNvSpPr>
          <p:nvPr>
            <p:ph type="subTitle" idx="1"/>
          </p:nvPr>
        </p:nvSpPr>
        <p:spPr>
          <a:xfrm>
            <a:off x="713224" y="3045374"/>
            <a:ext cx="5501721" cy="13482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dk1"/>
                </a:solidFill>
              </a:rPr>
              <a:t>Obermeyer could work more closely with their suppliers to reduce lead times and improve their ability to respond to changes in demand. They could also consider using multiple suppliers to increase flexibility and reduce the risk of supply chain disruptions.</a:t>
            </a:r>
            <a:endParaRPr lang="en-US" dirty="0"/>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Tree>
    <p:extLst>
      <p:ext uri="{BB962C8B-B14F-4D97-AF65-F5344CB8AC3E}">
        <p14:creationId xmlns:p14="http://schemas.microsoft.com/office/powerpoint/2010/main" val="140243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t>Implement Postponement Strategies</a:t>
            </a:r>
          </a:p>
        </p:txBody>
      </p:sp>
      <p:sp>
        <p:nvSpPr>
          <p:cNvPr id="498" name="Google Shape;498;p53"/>
          <p:cNvSpPr txBox="1">
            <a:spLocks noGrp="1"/>
          </p:cNvSpPr>
          <p:nvPr>
            <p:ph type="subTitle" idx="1"/>
          </p:nvPr>
        </p:nvSpPr>
        <p:spPr>
          <a:xfrm>
            <a:off x="713224" y="3045375"/>
            <a:ext cx="5293565" cy="1496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 styles for which there is high disagreement among the buying committee members have a high standard deviation, thus high risk. For products that gave EOQ much lower than 600, these could be postponed for later, after the Las Vegas show, when a more accurate estimate could be obtained.</a:t>
            </a:r>
            <a:endParaRPr dirty="0">
              <a:solidFill>
                <a:schemeClr val="dk1"/>
              </a:solidFill>
            </a:endParaRPr>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Tree>
    <p:extLst>
      <p:ext uri="{BB962C8B-B14F-4D97-AF65-F5344CB8AC3E}">
        <p14:creationId xmlns:p14="http://schemas.microsoft.com/office/powerpoint/2010/main" val="2970676885"/>
      </p:ext>
    </p:extLst>
  </p:cSld>
  <p:clrMapOvr>
    <a:masterClrMapping/>
  </p:clrMapOvr>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TotalTime>
  <Words>342</Words>
  <Application>Microsoft Office PowerPoint</Application>
  <PresentationFormat>On-screen Show (16:9)</PresentationFormat>
  <Paragraphs>42</Paragraphs>
  <Slides>11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Barlow</vt:lpstr>
      <vt:lpstr>Didact Gothic</vt:lpstr>
      <vt:lpstr>Montserrat</vt:lpstr>
      <vt:lpstr>Fira Sans Extra Condensed Medium</vt:lpstr>
      <vt:lpstr>Quicksand Medium</vt:lpstr>
      <vt:lpstr>Arial</vt:lpstr>
      <vt:lpstr>Montserrat SemiBold</vt:lpstr>
      <vt:lpstr>Inter</vt:lpstr>
      <vt:lpstr>Management Consulting Toolkit by Slidesgo</vt:lpstr>
      <vt:lpstr>Sport Obermeyer Assignment</vt:lpstr>
      <vt:lpstr>Q1. Inventory Model:  The Newsvendor Models</vt:lpstr>
      <vt:lpstr>Q2. Initial Phase Orders</vt:lpstr>
      <vt:lpstr>Q2. Initial Phase Orders</vt:lpstr>
      <vt:lpstr>Q2. Initial Phase Orders</vt:lpstr>
      <vt:lpstr>Q3. Recommendations</vt:lpstr>
      <vt:lpstr>Improve Demand Forecasting</vt:lpstr>
      <vt:lpstr>Collaborate with Suppliers</vt:lpstr>
      <vt:lpstr>Implement Postponement Strategies</vt:lpstr>
      <vt:lpstr>Implement Dynamic Pricing</vt:lpstr>
      <vt:lpstr>Increase Flexibility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VASTA Group Assigment</dc:title>
  <cp:lastModifiedBy>Modi, Shail Dimplebhai</cp:lastModifiedBy>
  <cp:revision>8</cp:revision>
  <dcterms:modified xsi:type="dcterms:W3CDTF">2023-03-05T03:41:30Z</dcterms:modified>
</cp:coreProperties>
</file>